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21" d="100"/>
          <a:sy n="121" d="100"/>
        </p:scale>
        <p:origin x="190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C97A237-69D1-4B55-8BD5-5B86394728C8}"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A005FC-E062-41F8-A068-38A114D96AE7}" type="slidenum">
              <a:rPr lang="en-GB" smtClean="0"/>
              <a:t>‹#›</a:t>
            </a:fld>
            <a:endParaRPr lang="en-GB"/>
          </a:p>
        </p:txBody>
      </p:sp>
    </p:spTree>
    <p:extLst>
      <p:ext uri="{BB962C8B-B14F-4D97-AF65-F5344CB8AC3E}">
        <p14:creationId xmlns:p14="http://schemas.microsoft.com/office/powerpoint/2010/main" val="4285514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97A237-69D1-4B55-8BD5-5B86394728C8}"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A005FC-E062-41F8-A068-38A114D96AE7}" type="slidenum">
              <a:rPr lang="en-GB" smtClean="0"/>
              <a:t>‹#›</a:t>
            </a:fld>
            <a:endParaRPr lang="en-GB"/>
          </a:p>
        </p:txBody>
      </p:sp>
    </p:spTree>
    <p:extLst>
      <p:ext uri="{BB962C8B-B14F-4D97-AF65-F5344CB8AC3E}">
        <p14:creationId xmlns:p14="http://schemas.microsoft.com/office/powerpoint/2010/main" val="228658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97A237-69D1-4B55-8BD5-5B86394728C8}"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A005FC-E062-41F8-A068-38A114D96AE7}" type="slidenum">
              <a:rPr lang="en-GB" smtClean="0"/>
              <a:t>‹#›</a:t>
            </a:fld>
            <a:endParaRPr lang="en-GB"/>
          </a:p>
        </p:txBody>
      </p:sp>
    </p:spTree>
    <p:extLst>
      <p:ext uri="{BB962C8B-B14F-4D97-AF65-F5344CB8AC3E}">
        <p14:creationId xmlns:p14="http://schemas.microsoft.com/office/powerpoint/2010/main" val="1116642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97A237-69D1-4B55-8BD5-5B86394728C8}"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A005FC-E062-41F8-A068-38A114D96AE7}" type="slidenum">
              <a:rPr lang="en-GB" smtClean="0"/>
              <a:t>‹#›</a:t>
            </a:fld>
            <a:endParaRPr lang="en-GB"/>
          </a:p>
        </p:txBody>
      </p:sp>
    </p:spTree>
    <p:extLst>
      <p:ext uri="{BB962C8B-B14F-4D97-AF65-F5344CB8AC3E}">
        <p14:creationId xmlns:p14="http://schemas.microsoft.com/office/powerpoint/2010/main" val="3422436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97A237-69D1-4B55-8BD5-5B86394728C8}"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A005FC-E062-41F8-A068-38A114D96AE7}" type="slidenum">
              <a:rPr lang="en-GB" smtClean="0"/>
              <a:t>‹#›</a:t>
            </a:fld>
            <a:endParaRPr lang="en-GB"/>
          </a:p>
        </p:txBody>
      </p:sp>
    </p:spTree>
    <p:extLst>
      <p:ext uri="{BB962C8B-B14F-4D97-AF65-F5344CB8AC3E}">
        <p14:creationId xmlns:p14="http://schemas.microsoft.com/office/powerpoint/2010/main" val="4142625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C97A237-69D1-4B55-8BD5-5B86394728C8}" type="datetimeFigureOut">
              <a:rPr lang="en-GB" smtClean="0"/>
              <a:t>24/11/2020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A005FC-E062-41F8-A068-38A114D96AE7}" type="slidenum">
              <a:rPr lang="en-GB" smtClean="0"/>
              <a:t>‹#›</a:t>
            </a:fld>
            <a:endParaRPr lang="en-GB"/>
          </a:p>
        </p:txBody>
      </p:sp>
    </p:spTree>
    <p:extLst>
      <p:ext uri="{BB962C8B-B14F-4D97-AF65-F5344CB8AC3E}">
        <p14:creationId xmlns:p14="http://schemas.microsoft.com/office/powerpoint/2010/main" val="2414417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C97A237-69D1-4B55-8BD5-5B86394728C8}" type="datetimeFigureOut">
              <a:rPr lang="en-GB" smtClean="0"/>
              <a:t>24/11/2020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A005FC-E062-41F8-A068-38A114D96AE7}" type="slidenum">
              <a:rPr lang="en-GB" smtClean="0"/>
              <a:t>‹#›</a:t>
            </a:fld>
            <a:endParaRPr lang="en-GB"/>
          </a:p>
        </p:txBody>
      </p:sp>
    </p:spTree>
    <p:extLst>
      <p:ext uri="{BB962C8B-B14F-4D97-AF65-F5344CB8AC3E}">
        <p14:creationId xmlns:p14="http://schemas.microsoft.com/office/powerpoint/2010/main" val="2130600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C97A237-69D1-4B55-8BD5-5B86394728C8}" type="datetimeFigureOut">
              <a:rPr lang="en-GB" smtClean="0"/>
              <a:t>24/11/2020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A005FC-E062-41F8-A068-38A114D96AE7}" type="slidenum">
              <a:rPr lang="en-GB" smtClean="0"/>
              <a:t>‹#›</a:t>
            </a:fld>
            <a:endParaRPr lang="en-GB"/>
          </a:p>
        </p:txBody>
      </p:sp>
    </p:spTree>
    <p:extLst>
      <p:ext uri="{BB962C8B-B14F-4D97-AF65-F5344CB8AC3E}">
        <p14:creationId xmlns:p14="http://schemas.microsoft.com/office/powerpoint/2010/main" val="4177409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97A237-69D1-4B55-8BD5-5B86394728C8}" type="datetimeFigureOut">
              <a:rPr lang="en-GB" smtClean="0"/>
              <a:t>24/11/2020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A005FC-E062-41F8-A068-38A114D96AE7}" type="slidenum">
              <a:rPr lang="en-GB" smtClean="0"/>
              <a:t>‹#›</a:t>
            </a:fld>
            <a:endParaRPr lang="en-GB"/>
          </a:p>
        </p:txBody>
      </p:sp>
    </p:spTree>
    <p:extLst>
      <p:ext uri="{BB962C8B-B14F-4D97-AF65-F5344CB8AC3E}">
        <p14:creationId xmlns:p14="http://schemas.microsoft.com/office/powerpoint/2010/main" val="657172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97A237-69D1-4B55-8BD5-5B86394728C8}" type="datetimeFigureOut">
              <a:rPr lang="en-GB" smtClean="0"/>
              <a:t>24/11/2020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A005FC-E062-41F8-A068-38A114D96AE7}" type="slidenum">
              <a:rPr lang="en-GB" smtClean="0"/>
              <a:t>‹#›</a:t>
            </a:fld>
            <a:endParaRPr lang="en-GB"/>
          </a:p>
        </p:txBody>
      </p:sp>
    </p:spTree>
    <p:extLst>
      <p:ext uri="{BB962C8B-B14F-4D97-AF65-F5344CB8AC3E}">
        <p14:creationId xmlns:p14="http://schemas.microsoft.com/office/powerpoint/2010/main" val="809968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97A237-69D1-4B55-8BD5-5B86394728C8}" type="datetimeFigureOut">
              <a:rPr lang="en-GB" smtClean="0"/>
              <a:t>24/11/2020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A005FC-E062-41F8-A068-38A114D96AE7}" type="slidenum">
              <a:rPr lang="en-GB" smtClean="0"/>
              <a:t>‹#›</a:t>
            </a:fld>
            <a:endParaRPr lang="en-GB"/>
          </a:p>
        </p:txBody>
      </p:sp>
    </p:spTree>
    <p:extLst>
      <p:ext uri="{BB962C8B-B14F-4D97-AF65-F5344CB8AC3E}">
        <p14:creationId xmlns:p14="http://schemas.microsoft.com/office/powerpoint/2010/main" val="2083058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5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97A237-69D1-4B55-8BD5-5B86394728C8}" type="datetimeFigureOut">
              <a:rPr lang="en-GB" smtClean="0"/>
              <a:t>24/11/2020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A005FC-E062-41F8-A068-38A114D96AE7}" type="slidenum">
              <a:rPr lang="en-GB" smtClean="0"/>
              <a:t>‹#›</a:t>
            </a:fld>
            <a:endParaRPr lang="en-GB"/>
          </a:p>
        </p:txBody>
      </p:sp>
    </p:spTree>
    <p:extLst>
      <p:ext uri="{BB962C8B-B14F-4D97-AF65-F5344CB8AC3E}">
        <p14:creationId xmlns:p14="http://schemas.microsoft.com/office/powerpoint/2010/main" val="2420754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jpeg"/><Relationship Id="rId5" Type="http://schemas.microsoft.com/office/2007/relationships/hdphoto" Target="../media/hdphoto2.wdp"/><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image.shutterstock.com/image-photo/bee-isolated-on-white-600w-94154692.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5085184"/>
            <a:ext cx="9144000" cy="1470025"/>
          </a:xfrm>
        </p:spPr>
        <p:txBody>
          <a:bodyPr>
            <a:normAutofit/>
          </a:bodyPr>
          <a:lstStyle/>
          <a:p>
            <a:r>
              <a:rPr lang="en-GB" sz="4000" dirty="0">
                <a:latin typeface="Gill Sans MT" panose="020B0502020104020203" pitchFamily="34" charset="77"/>
              </a:rPr>
              <a:t>BUILDING A DRAWING STEP BY STEP</a:t>
            </a:r>
          </a:p>
        </p:txBody>
      </p:sp>
      <p:pic>
        <p:nvPicPr>
          <p:cNvPr id="5" name="Content Placeholder 3"/>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34000" contrast="67000"/>
                    </a14:imgEffect>
                  </a14:imgLayer>
                </a14:imgProps>
              </a:ext>
              <a:ext uri="{28A0092B-C50C-407E-A947-70E740481C1C}">
                <a14:useLocalDpi xmlns:a14="http://schemas.microsoft.com/office/drawing/2010/main" val="0"/>
              </a:ext>
            </a:extLst>
          </a:blip>
          <a:srcRect l="13759"/>
          <a:stretch/>
        </p:blipFill>
        <p:spPr>
          <a:xfrm rot="15079393">
            <a:off x="996370" y="2199744"/>
            <a:ext cx="1738948" cy="2770717"/>
          </a:xfrm>
          <a:prstGeom prst="rect">
            <a:avLst/>
          </a:prstGeom>
          <a:ln>
            <a:solidFill>
              <a:schemeClr val="accent1"/>
            </a:solidFill>
          </a:ln>
        </p:spPr>
      </p:pic>
      <p:pic>
        <p:nvPicPr>
          <p:cNvPr id="7" name="Content Placeholder 3"/>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8000" contrast="20000"/>
                    </a14:imgEffect>
                  </a14:imgLayer>
                </a14:imgProps>
              </a:ext>
              <a:ext uri="{28A0092B-C50C-407E-A947-70E740481C1C}">
                <a14:useLocalDpi xmlns:a14="http://schemas.microsoft.com/office/drawing/2010/main" val="0"/>
              </a:ext>
            </a:extLst>
          </a:blip>
          <a:srcRect l="13757" t="6838" r="5481" b="10511"/>
          <a:stretch/>
        </p:blipFill>
        <p:spPr>
          <a:xfrm rot="16200000">
            <a:off x="3402283" y="1130245"/>
            <a:ext cx="2040399" cy="2869314"/>
          </a:xfrm>
          <a:prstGeom prst="rect">
            <a:avLst/>
          </a:prstGeom>
          <a:ln>
            <a:solidFill>
              <a:schemeClr val="accent1"/>
            </a:solidFill>
          </a:ln>
        </p:spPr>
      </p:pic>
      <p:pic>
        <p:nvPicPr>
          <p:cNvPr id="4" name="Content Placeholder 3"/>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 contrast="4000"/>
                    </a14:imgEffect>
                  </a14:imgLayer>
                </a14:imgProps>
              </a:ext>
              <a:ext uri="{28A0092B-C50C-407E-A947-70E740481C1C}">
                <a14:useLocalDpi xmlns:a14="http://schemas.microsoft.com/office/drawing/2010/main" val="0"/>
              </a:ext>
            </a:extLst>
          </a:blip>
          <a:srcRect l="9267" t="10818" r="11655" b="8369"/>
          <a:stretch/>
        </p:blipFill>
        <p:spPr>
          <a:xfrm rot="4486029">
            <a:off x="6216147" y="2013292"/>
            <a:ext cx="2016311" cy="2831416"/>
          </a:xfrm>
          <a:prstGeom prst="rect">
            <a:avLst/>
          </a:prstGeom>
          <a:ln>
            <a:solidFill>
              <a:schemeClr val="accent1"/>
            </a:solidFill>
          </a:ln>
        </p:spPr>
      </p:pic>
      <p:pic>
        <p:nvPicPr>
          <p:cNvPr id="8" name="Picture 7">
            <a:extLst>
              <a:ext uri="{FF2B5EF4-FFF2-40B4-BE49-F238E27FC236}">
                <a16:creationId xmlns:a16="http://schemas.microsoft.com/office/drawing/2014/main" id="{412EE094-46EC-5840-AF34-3254309F388B}"/>
              </a:ext>
            </a:extLst>
          </p:cNvPr>
          <p:cNvPicPr/>
          <p:nvPr/>
        </p:nvPicPr>
        <p:blipFill>
          <a:blip r:embed="rId8">
            <a:extLst>
              <a:ext uri="{28A0092B-C50C-407E-A947-70E740481C1C}">
                <a14:useLocalDpi xmlns:a14="http://schemas.microsoft.com/office/drawing/2010/main" val="0"/>
              </a:ext>
            </a:extLst>
          </a:blip>
          <a:srcRect/>
          <a:stretch/>
        </p:blipFill>
        <p:spPr>
          <a:xfrm>
            <a:off x="6372199" y="116632"/>
            <a:ext cx="2482957" cy="1080120"/>
          </a:xfrm>
          <a:prstGeom prst="rect">
            <a:avLst/>
          </a:prstGeom>
        </p:spPr>
      </p:pic>
    </p:spTree>
    <p:extLst>
      <p:ext uri="{BB962C8B-B14F-4D97-AF65-F5344CB8AC3E}">
        <p14:creationId xmlns:p14="http://schemas.microsoft.com/office/powerpoint/2010/main" val="1488428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sz="3600" dirty="0">
                <a:latin typeface="Gill Sans MT" panose="020B0502020104020203" pitchFamily="34" charset="77"/>
              </a:rPr>
              <a:t>Going through the whole drawing again adding more detail and gradually increasing pencil pressure in the dark areas.</a:t>
            </a:r>
          </a:p>
        </p:txBody>
      </p:sp>
      <p:pic>
        <p:nvPicPr>
          <p:cNvPr id="4" name="Content Placeholder 3"/>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brightnessContrast bright="-8000" contrast="9000"/>
                    </a14:imgEffect>
                  </a14:imgLayer>
                </a14:imgProps>
              </a:ext>
              <a:ext uri="{28A0092B-C50C-407E-A947-70E740481C1C}">
                <a14:useLocalDpi xmlns:a14="http://schemas.microsoft.com/office/drawing/2010/main" val="0"/>
              </a:ext>
            </a:extLst>
          </a:blip>
          <a:srcRect l="15019" t="5920" r="3798" b="8063"/>
          <a:stretch/>
        </p:blipFill>
        <p:spPr>
          <a:xfrm rot="16200000">
            <a:off x="2015847" y="599976"/>
            <a:ext cx="4896284" cy="7128793"/>
          </a:xfrm>
          <a:ln>
            <a:solidFill>
              <a:schemeClr val="accent1"/>
            </a:solidFill>
          </a:ln>
        </p:spPr>
      </p:pic>
    </p:spTree>
    <p:extLst>
      <p:ext uri="{BB962C8B-B14F-4D97-AF65-F5344CB8AC3E}">
        <p14:creationId xmlns:p14="http://schemas.microsoft.com/office/powerpoint/2010/main" val="811751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3744416" cy="576064"/>
          </a:xfrm>
        </p:spPr>
        <p:txBody>
          <a:bodyPr>
            <a:normAutofit fontScale="90000"/>
          </a:bodyPr>
          <a:lstStyle/>
          <a:p>
            <a:r>
              <a:rPr lang="en-GB" sz="3600" dirty="0">
                <a:latin typeface="Gill Sans MT" panose="020B0502020104020203" pitchFamily="34" charset="77"/>
              </a:rPr>
              <a:t>One more time -</a:t>
            </a:r>
          </a:p>
        </p:txBody>
      </p:sp>
      <p:pic>
        <p:nvPicPr>
          <p:cNvPr id="4" name="Content Placeholder 3"/>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brightnessContrast bright="-4000" contrast="6000"/>
                    </a14:imgEffect>
                  </a14:imgLayer>
                </a14:imgProps>
              </a:ext>
              <a:ext uri="{28A0092B-C50C-407E-A947-70E740481C1C}">
                <a14:useLocalDpi xmlns:a14="http://schemas.microsoft.com/office/drawing/2010/main" val="0"/>
              </a:ext>
            </a:extLst>
          </a:blip>
          <a:srcRect l="17964" t="9287" r="5060" b="10511"/>
          <a:stretch/>
        </p:blipFill>
        <p:spPr>
          <a:xfrm rot="16200000">
            <a:off x="2186656" y="862066"/>
            <a:ext cx="4776335" cy="6838253"/>
          </a:xfrm>
          <a:ln>
            <a:solidFill>
              <a:schemeClr val="accent1"/>
            </a:solidFill>
          </a:ln>
        </p:spPr>
      </p:pic>
      <p:sp>
        <p:nvSpPr>
          <p:cNvPr id="5" name="TextBox 4"/>
          <p:cNvSpPr txBox="1"/>
          <p:nvPr/>
        </p:nvSpPr>
        <p:spPr>
          <a:xfrm>
            <a:off x="539552" y="678069"/>
            <a:ext cx="8280920" cy="1200329"/>
          </a:xfrm>
          <a:prstGeom prst="rect">
            <a:avLst/>
          </a:prstGeom>
          <a:noFill/>
        </p:spPr>
        <p:txBody>
          <a:bodyPr wrap="square" rtlCol="0">
            <a:spAutoFit/>
          </a:bodyPr>
          <a:lstStyle/>
          <a:p>
            <a:r>
              <a:rPr lang="en-GB" sz="2400" dirty="0">
                <a:latin typeface="Gill Sans MT" panose="020B0502020104020203" pitchFamily="34" charset="77"/>
              </a:rPr>
              <a:t>Go over the whole drawing again, fine tuning the detail, making your darks as dark as you can and using a range of tone for the rest. Look for dark colours and shadows.</a:t>
            </a:r>
          </a:p>
        </p:txBody>
      </p:sp>
    </p:spTree>
    <p:extLst>
      <p:ext uri="{BB962C8B-B14F-4D97-AF65-F5344CB8AC3E}">
        <p14:creationId xmlns:p14="http://schemas.microsoft.com/office/powerpoint/2010/main" val="209330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279" y="5796"/>
            <a:ext cx="4690864" cy="562074"/>
          </a:xfrm>
        </p:spPr>
        <p:txBody>
          <a:bodyPr>
            <a:normAutofit fontScale="90000"/>
          </a:bodyPr>
          <a:lstStyle/>
          <a:p>
            <a:r>
              <a:rPr lang="en-GB" sz="3600" dirty="0">
                <a:latin typeface="Gill Sans MT" panose="020B0502020104020203" pitchFamily="34" charset="77"/>
              </a:rPr>
              <a:t>Using an eraser?</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5945" y="3429000"/>
            <a:ext cx="3794007" cy="2845505"/>
          </a:xfrm>
        </p:spPr>
      </p:pic>
      <p:sp>
        <p:nvSpPr>
          <p:cNvPr id="5" name="TextBox 4"/>
          <p:cNvSpPr txBox="1"/>
          <p:nvPr/>
        </p:nvSpPr>
        <p:spPr>
          <a:xfrm>
            <a:off x="323528" y="548680"/>
            <a:ext cx="8424936" cy="2308324"/>
          </a:xfrm>
          <a:prstGeom prst="rect">
            <a:avLst/>
          </a:prstGeom>
          <a:noFill/>
        </p:spPr>
        <p:txBody>
          <a:bodyPr wrap="square" rtlCol="0">
            <a:spAutoFit/>
          </a:bodyPr>
          <a:lstStyle/>
          <a:p>
            <a:r>
              <a:rPr lang="en-GB" sz="2400" dirty="0">
                <a:latin typeface="Gill Sans MT" panose="020B0502020104020203" pitchFamily="34" charset="77"/>
              </a:rPr>
              <a:t>At no time in this drawing should you need to do any rubbing out.  </a:t>
            </a:r>
          </a:p>
          <a:p>
            <a:r>
              <a:rPr lang="en-GB" sz="2400" dirty="0">
                <a:latin typeface="Gill Sans MT" panose="020B0502020104020203" pitchFamily="34" charset="77"/>
              </a:rPr>
              <a:t>If you make your first marks gently and follow the technique shown, then you shouldn’t need to because you draw over your mistakes. If you keep stopping to rub out it gets in the way of your drawing. Using your construction lines and mistakes, makes your drawing come to life.</a:t>
            </a:r>
          </a:p>
        </p:txBody>
      </p:sp>
      <p:sp>
        <p:nvSpPr>
          <p:cNvPr id="6" name="TextBox 5"/>
          <p:cNvSpPr txBox="1"/>
          <p:nvPr/>
        </p:nvSpPr>
        <p:spPr>
          <a:xfrm>
            <a:off x="4355976" y="2636912"/>
            <a:ext cx="4392488" cy="3785652"/>
          </a:xfrm>
          <a:prstGeom prst="rect">
            <a:avLst/>
          </a:prstGeom>
          <a:noFill/>
        </p:spPr>
        <p:txBody>
          <a:bodyPr wrap="square" rtlCol="0">
            <a:spAutoFit/>
          </a:bodyPr>
          <a:lstStyle/>
          <a:p>
            <a:r>
              <a:rPr lang="en-GB" sz="2400" dirty="0">
                <a:latin typeface="Gill Sans MT" panose="020B0502020104020203" pitchFamily="34" charset="77"/>
              </a:rPr>
              <a:t>However, an eraser may be useful at this stage for 2 things:</a:t>
            </a:r>
          </a:p>
          <a:p>
            <a:pPr marL="457200" indent="-457200">
              <a:buFont typeface="+mj-lt"/>
              <a:buAutoNum type="arabicPeriod"/>
            </a:pPr>
            <a:r>
              <a:rPr lang="en-GB" sz="2400" dirty="0">
                <a:latin typeface="Gill Sans MT" panose="020B0502020104020203" pitchFamily="34" charset="77"/>
              </a:rPr>
              <a:t>You can draw in highlights with it – that means spots or lines of light .</a:t>
            </a:r>
          </a:p>
          <a:p>
            <a:pPr marL="457200" indent="-457200">
              <a:buFont typeface="+mj-lt"/>
              <a:buAutoNum type="arabicPeriod"/>
            </a:pPr>
            <a:r>
              <a:rPr lang="en-GB" sz="2400" dirty="0">
                <a:latin typeface="Gill Sans MT" panose="020B0502020104020203" pitchFamily="34" charset="77"/>
              </a:rPr>
              <a:t>You can clean up construction lines and smudges around the drawing.</a:t>
            </a:r>
          </a:p>
          <a:p>
            <a:endParaRPr lang="en-GB" sz="2400" dirty="0">
              <a:latin typeface="Gill Sans MT" panose="020B0502020104020203" pitchFamily="34" charset="77"/>
            </a:endParaRPr>
          </a:p>
          <a:p>
            <a:r>
              <a:rPr lang="en-GB" sz="2400" dirty="0">
                <a:latin typeface="Gill Sans MT" panose="020B0502020104020203" pitchFamily="34" charset="77"/>
              </a:rPr>
              <a:t>The next picture shows you.</a:t>
            </a:r>
          </a:p>
        </p:txBody>
      </p:sp>
    </p:spTree>
    <p:extLst>
      <p:ext uri="{BB962C8B-B14F-4D97-AF65-F5344CB8AC3E}">
        <p14:creationId xmlns:p14="http://schemas.microsoft.com/office/powerpoint/2010/main" val="1405923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brightnessContrast bright="-2000" contrast="4000"/>
                    </a14:imgEffect>
                  </a14:imgLayer>
                </a14:imgProps>
              </a:ext>
              <a:ext uri="{28A0092B-C50C-407E-A947-70E740481C1C}">
                <a14:useLocalDpi xmlns:a14="http://schemas.microsoft.com/office/drawing/2010/main" val="0"/>
              </a:ext>
            </a:extLst>
          </a:blip>
          <a:srcRect l="16702" t="11735" r="5481" b="16635"/>
          <a:stretch/>
        </p:blipFill>
        <p:spPr>
          <a:xfrm rot="16200000">
            <a:off x="1953106" y="-304190"/>
            <a:ext cx="5522162" cy="6984777"/>
          </a:xfrm>
          <a:ln>
            <a:solidFill>
              <a:schemeClr val="accent1"/>
            </a:solidFill>
          </a:ln>
        </p:spPr>
      </p:pic>
      <p:sp>
        <p:nvSpPr>
          <p:cNvPr id="5" name="TextBox 4"/>
          <p:cNvSpPr txBox="1"/>
          <p:nvPr/>
        </p:nvSpPr>
        <p:spPr>
          <a:xfrm>
            <a:off x="287524" y="6093296"/>
            <a:ext cx="8568952" cy="461665"/>
          </a:xfrm>
          <a:prstGeom prst="rect">
            <a:avLst/>
          </a:prstGeom>
          <a:noFill/>
        </p:spPr>
        <p:txBody>
          <a:bodyPr wrap="square" rtlCol="0">
            <a:spAutoFit/>
          </a:bodyPr>
          <a:lstStyle/>
          <a:p>
            <a:pPr algn="r"/>
            <a:r>
              <a:rPr lang="en-GB" sz="2400" dirty="0">
                <a:latin typeface="Gill Sans MT" panose="020B0502020104020203" pitchFamily="34" charset="77"/>
              </a:rPr>
              <a:t>This could be called finished but there is one last touch……..</a:t>
            </a:r>
          </a:p>
        </p:txBody>
      </p:sp>
    </p:spTree>
    <p:extLst>
      <p:ext uri="{BB962C8B-B14F-4D97-AF65-F5344CB8AC3E}">
        <p14:creationId xmlns:p14="http://schemas.microsoft.com/office/powerpoint/2010/main" val="1540763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brightnessContrast bright="-2000" contrast="4000"/>
                    </a14:imgEffect>
                  </a14:imgLayer>
                </a14:imgProps>
              </a:ext>
              <a:ext uri="{28A0092B-C50C-407E-A947-70E740481C1C}">
                <a14:useLocalDpi xmlns:a14="http://schemas.microsoft.com/office/drawing/2010/main" val="0"/>
              </a:ext>
            </a:extLst>
          </a:blip>
          <a:srcRect l="9267" t="10818" r="11655" b="8369"/>
          <a:stretch/>
        </p:blipFill>
        <p:spPr>
          <a:xfrm rot="5400000">
            <a:off x="1590517" y="-790317"/>
            <a:ext cx="5912006" cy="8301968"/>
          </a:xfrm>
          <a:ln>
            <a:solidFill>
              <a:schemeClr val="accent1"/>
            </a:solidFill>
          </a:ln>
        </p:spPr>
      </p:pic>
    </p:spTree>
    <p:extLst>
      <p:ext uri="{BB962C8B-B14F-4D97-AF65-F5344CB8AC3E}">
        <p14:creationId xmlns:p14="http://schemas.microsoft.com/office/powerpoint/2010/main" val="3005828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B4F60-B065-1B4E-8EF3-2B459A1B5399}"/>
              </a:ext>
            </a:extLst>
          </p:cNvPr>
          <p:cNvSpPr>
            <a:spLocks noGrp="1"/>
          </p:cNvSpPr>
          <p:nvPr>
            <p:ph type="title"/>
          </p:nvPr>
        </p:nvSpPr>
        <p:spPr/>
        <p:txBody>
          <a:bodyPr/>
          <a:lstStyle/>
          <a:p>
            <a:r>
              <a:rPr lang="en-US" dirty="0">
                <a:latin typeface="Gill Sans MT" panose="020B0502020104020203" pitchFamily="34" charset="77"/>
              </a:rPr>
              <a:t>Credits</a:t>
            </a:r>
          </a:p>
        </p:txBody>
      </p:sp>
      <p:sp>
        <p:nvSpPr>
          <p:cNvPr id="3" name="Content Placeholder 2">
            <a:extLst>
              <a:ext uri="{FF2B5EF4-FFF2-40B4-BE49-F238E27FC236}">
                <a16:creationId xmlns:a16="http://schemas.microsoft.com/office/drawing/2014/main" id="{56237D9C-1552-1740-9630-D3579134FC31}"/>
              </a:ext>
            </a:extLst>
          </p:cNvPr>
          <p:cNvSpPr>
            <a:spLocks noGrp="1"/>
          </p:cNvSpPr>
          <p:nvPr>
            <p:ph idx="1"/>
          </p:nvPr>
        </p:nvSpPr>
        <p:spPr>
          <a:xfrm>
            <a:off x="453676" y="2420888"/>
            <a:ext cx="8229600" cy="2260848"/>
          </a:xfrm>
        </p:spPr>
        <p:txBody>
          <a:bodyPr/>
          <a:lstStyle/>
          <a:p>
            <a:pPr marL="0" indent="0" algn="ctr">
              <a:buNone/>
            </a:pPr>
            <a:r>
              <a:rPr lang="en-US" sz="2000" dirty="0">
                <a:latin typeface="Gill Sans MT" panose="020B0502020104020203" pitchFamily="34" charset="77"/>
              </a:rPr>
              <a:t>	Bee photo: </a:t>
            </a:r>
            <a:r>
              <a:rPr lang="en-GB" sz="2000" b="1" u="sng" dirty="0">
                <a:latin typeface="Gill Sans MT" panose="020B0502020104020203" pitchFamily="34" charset="77"/>
                <a:hlinkClick r:id="rId2"/>
              </a:rPr>
              <a:t>https://image.shutterstock.com/image-photo/bee-isolated-on-white-600w-94154692.jpg</a:t>
            </a:r>
            <a:endParaRPr lang="en-GB" sz="2000" b="1" u="sng" dirty="0">
              <a:latin typeface="Gill Sans MT" panose="020B0502020104020203" pitchFamily="34" charset="77"/>
            </a:endParaRPr>
          </a:p>
          <a:p>
            <a:pPr algn="ctr"/>
            <a:endParaRPr lang="en-GB" sz="2000" dirty="0">
              <a:latin typeface="Gill Sans MT" panose="020B0502020104020203" pitchFamily="34" charset="77"/>
            </a:endParaRPr>
          </a:p>
          <a:p>
            <a:pPr marL="0" indent="0" algn="ctr">
              <a:buNone/>
            </a:pPr>
            <a:r>
              <a:rPr lang="en-US" sz="2000" dirty="0">
                <a:latin typeface="Gill Sans MT" panose="020B0502020104020203" pitchFamily="34" charset="77"/>
              </a:rPr>
              <a:t>Drawings and text: Keith Parkinson</a:t>
            </a:r>
            <a:r>
              <a:rPr lang="en-US" sz="2000">
                <a:latin typeface="Gill Sans MT" panose="020B0502020104020203" pitchFamily="34" charset="77"/>
              </a:rPr>
              <a:t>,  Atelier </a:t>
            </a:r>
            <a:r>
              <a:rPr lang="en-US" sz="2000" dirty="0">
                <a:latin typeface="Gill Sans MT" panose="020B0502020104020203" pitchFamily="34" charset="77"/>
              </a:rPr>
              <a:t>Arts</a:t>
            </a:r>
          </a:p>
        </p:txBody>
      </p:sp>
      <p:sp>
        <p:nvSpPr>
          <p:cNvPr id="4" name="Rectangle 3">
            <a:extLst>
              <a:ext uri="{FF2B5EF4-FFF2-40B4-BE49-F238E27FC236}">
                <a16:creationId xmlns:a16="http://schemas.microsoft.com/office/drawing/2014/main" id="{3C84B259-FF1C-8F45-9F33-091D0A9F801D}"/>
              </a:ext>
            </a:extLst>
          </p:cNvPr>
          <p:cNvSpPr/>
          <p:nvPr/>
        </p:nvSpPr>
        <p:spPr>
          <a:xfrm>
            <a:off x="3518075" y="4797152"/>
            <a:ext cx="2206053" cy="369332"/>
          </a:xfrm>
          <a:prstGeom prst="rect">
            <a:avLst/>
          </a:prstGeom>
        </p:spPr>
        <p:txBody>
          <a:bodyPr wrap="none">
            <a:spAutoFit/>
          </a:bodyPr>
          <a:lstStyle/>
          <a:p>
            <a:r>
              <a:rPr lang="en-GB" dirty="0">
                <a:latin typeface="Gill Sans MT" panose="020B0502020104020203" pitchFamily="34" charset="77"/>
              </a:rPr>
              <a:t>© HMDT Music 2020</a:t>
            </a:r>
            <a:endParaRPr lang="en-US" dirty="0"/>
          </a:p>
        </p:txBody>
      </p:sp>
    </p:spTree>
    <p:extLst>
      <p:ext uri="{BB962C8B-B14F-4D97-AF65-F5344CB8AC3E}">
        <p14:creationId xmlns:p14="http://schemas.microsoft.com/office/powerpoint/2010/main" val="2038867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Gill Sans MT" panose="020B0502020104020203" pitchFamily="34" charset="77"/>
              </a:rPr>
              <a:t>Demonstration</a:t>
            </a:r>
            <a:r>
              <a:rPr lang="en-GB" dirty="0">
                <a:latin typeface="Gill Sans MT" panose="020B0502020104020203" pitchFamily="34" charset="77"/>
              </a:rPr>
              <a:t> – Drawing a bee</a:t>
            </a:r>
          </a:p>
        </p:txBody>
      </p:sp>
      <p:sp>
        <p:nvSpPr>
          <p:cNvPr id="3" name="Content Placeholder 2"/>
          <p:cNvSpPr>
            <a:spLocks noGrp="1"/>
          </p:cNvSpPr>
          <p:nvPr>
            <p:ph idx="1"/>
          </p:nvPr>
        </p:nvSpPr>
        <p:spPr/>
        <p:txBody>
          <a:bodyPr/>
          <a:lstStyle/>
          <a:p>
            <a:pPr marL="0" indent="0">
              <a:buNone/>
            </a:pPr>
            <a:r>
              <a:rPr lang="en-GB" dirty="0">
                <a:latin typeface="Gill Sans MT" panose="020B0502020104020203" pitchFamily="34" charset="77"/>
              </a:rPr>
              <a:t>The information in this presentation is not just about drawing bees – it is a set of steps you can use to draw anything!</a:t>
            </a:r>
          </a:p>
          <a:p>
            <a:pPr marL="0" indent="0">
              <a:buNone/>
            </a:pPr>
            <a:r>
              <a:rPr lang="en-GB" dirty="0">
                <a:latin typeface="Gill Sans MT" panose="020B0502020104020203" pitchFamily="34" charset="77"/>
              </a:rPr>
              <a:t>The most important things to remember are:</a:t>
            </a:r>
          </a:p>
          <a:p>
            <a:pPr marL="514350" indent="-514350">
              <a:buAutoNum type="arabicPeriod"/>
            </a:pPr>
            <a:r>
              <a:rPr lang="en-GB" dirty="0">
                <a:latin typeface="Gill Sans MT" panose="020B0502020104020203" pitchFamily="34" charset="77"/>
              </a:rPr>
              <a:t>Look closely;</a:t>
            </a:r>
          </a:p>
          <a:p>
            <a:pPr marL="514350" indent="-514350">
              <a:buAutoNum type="arabicPeriod"/>
            </a:pPr>
            <a:r>
              <a:rPr lang="en-GB" dirty="0">
                <a:latin typeface="Gill Sans MT" panose="020B0502020104020203" pitchFamily="34" charset="77"/>
              </a:rPr>
              <a:t>Always start with the most important shapes;</a:t>
            </a:r>
          </a:p>
          <a:p>
            <a:pPr marL="514350" indent="-514350">
              <a:buAutoNum type="arabicPeriod"/>
            </a:pPr>
            <a:r>
              <a:rPr lang="en-GB" dirty="0">
                <a:latin typeface="Gill Sans MT" panose="020B0502020104020203" pitchFamily="34" charset="77"/>
              </a:rPr>
              <a:t>Keep working over the whole drawing to refine it a little more each time.</a:t>
            </a:r>
          </a:p>
        </p:txBody>
      </p:sp>
    </p:spTree>
    <p:extLst>
      <p:ext uri="{BB962C8B-B14F-4D97-AF65-F5344CB8AC3E}">
        <p14:creationId xmlns:p14="http://schemas.microsoft.com/office/powerpoint/2010/main" val="2005062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02630"/>
            <a:ext cx="8441348" cy="778098"/>
          </a:xfrm>
        </p:spPr>
        <p:txBody>
          <a:bodyPr>
            <a:normAutofit/>
          </a:bodyPr>
          <a:lstStyle/>
          <a:p>
            <a:pPr algn="l"/>
            <a:r>
              <a:rPr lang="en-GB" sz="3600" dirty="0">
                <a:latin typeface="Gill Sans MT" panose="020B0502020104020203" pitchFamily="34" charset="77"/>
              </a:rPr>
              <a:t>To start your drawing you will need:</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909" b="4033"/>
          <a:stretch/>
        </p:blipFill>
        <p:spPr>
          <a:xfrm>
            <a:off x="2699792" y="2204863"/>
            <a:ext cx="6250641" cy="4362553"/>
          </a:xfrm>
          <a:ln>
            <a:solidFill>
              <a:schemeClr val="accent1"/>
            </a:solidFill>
          </a:ln>
        </p:spPr>
      </p:pic>
      <p:sp>
        <p:nvSpPr>
          <p:cNvPr id="5" name="TextBox 4"/>
          <p:cNvSpPr txBox="1"/>
          <p:nvPr/>
        </p:nvSpPr>
        <p:spPr>
          <a:xfrm>
            <a:off x="539552" y="980728"/>
            <a:ext cx="8297332" cy="1569660"/>
          </a:xfrm>
          <a:prstGeom prst="rect">
            <a:avLst/>
          </a:prstGeom>
          <a:noFill/>
        </p:spPr>
        <p:txBody>
          <a:bodyPr wrap="square" rtlCol="0">
            <a:spAutoFit/>
          </a:bodyPr>
          <a:lstStyle/>
          <a:p>
            <a:pPr marL="457200" indent="-457200">
              <a:buFont typeface="Arial" panose="020B0604020202020204" pitchFamily="34" charset="0"/>
              <a:buChar char="•"/>
            </a:pPr>
            <a:r>
              <a:rPr lang="en-GB" sz="3200" dirty="0">
                <a:latin typeface="Gill Sans MT" panose="020B0502020104020203" pitchFamily="34" charset="77"/>
              </a:rPr>
              <a:t>A photograph or object to draw</a:t>
            </a:r>
          </a:p>
          <a:p>
            <a:pPr marL="457200" indent="-457200">
              <a:buFont typeface="Arial" panose="020B0604020202020204" pitchFamily="34" charset="0"/>
              <a:buChar char="•"/>
            </a:pPr>
            <a:r>
              <a:rPr lang="en-GB" sz="3200" dirty="0">
                <a:latin typeface="Gill Sans MT" panose="020B0502020104020203" pitchFamily="34" charset="77"/>
              </a:rPr>
              <a:t>A piece of paper </a:t>
            </a:r>
          </a:p>
          <a:p>
            <a:pPr marL="457200" indent="-457200">
              <a:buFont typeface="Arial" panose="020B0604020202020204" pitchFamily="34" charset="0"/>
              <a:buChar char="•"/>
            </a:pPr>
            <a:r>
              <a:rPr lang="en-GB" sz="3200" dirty="0">
                <a:latin typeface="Gill Sans MT" panose="020B0502020104020203" pitchFamily="34" charset="77"/>
              </a:rPr>
              <a:t>A pencil</a:t>
            </a:r>
          </a:p>
        </p:txBody>
      </p:sp>
    </p:spTree>
    <p:extLst>
      <p:ext uri="{BB962C8B-B14F-4D97-AF65-F5344CB8AC3E}">
        <p14:creationId xmlns:p14="http://schemas.microsoft.com/office/powerpoint/2010/main" val="4127987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normAutofit fontScale="90000"/>
          </a:bodyPr>
          <a:lstStyle/>
          <a:p>
            <a:r>
              <a:rPr lang="en-GB" sz="4000" dirty="0">
                <a:latin typeface="Gill Sans MT" panose="020B0502020104020203" pitchFamily="34" charset="77"/>
              </a:rPr>
              <a:t>Look closely at your object and identify the most important shapes</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9555" t="806" r="23585" b="6977"/>
          <a:stretch/>
        </p:blipFill>
        <p:spPr>
          <a:xfrm>
            <a:off x="598240" y="3136325"/>
            <a:ext cx="3158836" cy="288174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6684" y="2996952"/>
            <a:ext cx="4843272" cy="3112008"/>
          </a:xfrm>
          <a:prstGeom prst="rect">
            <a:avLst/>
          </a:prstGeom>
          <a:ln>
            <a:solidFill>
              <a:schemeClr val="accent1"/>
            </a:solidFill>
          </a:ln>
        </p:spPr>
      </p:pic>
      <p:sp>
        <p:nvSpPr>
          <p:cNvPr id="6" name="TextBox 5"/>
          <p:cNvSpPr txBox="1"/>
          <p:nvPr/>
        </p:nvSpPr>
        <p:spPr>
          <a:xfrm>
            <a:off x="611560" y="1412776"/>
            <a:ext cx="8247633" cy="1723549"/>
          </a:xfrm>
          <a:prstGeom prst="rect">
            <a:avLst/>
          </a:prstGeom>
          <a:noFill/>
        </p:spPr>
        <p:txBody>
          <a:bodyPr wrap="square" rtlCol="0">
            <a:spAutoFit/>
          </a:bodyPr>
          <a:lstStyle/>
          <a:p>
            <a:r>
              <a:rPr lang="en-GB" sz="2400" dirty="0">
                <a:latin typeface="Gill Sans MT" panose="020B0502020104020203" pitchFamily="34" charset="77"/>
              </a:rPr>
              <a:t>This photograph of a bee is being used as an example.</a:t>
            </a:r>
          </a:p>
          <a:p>
            <a:endParaRPr lang="en-GB" sz="1000" dirty="0">
              <a:latin typeface="Gill Sans MT" panose="020B0502020104020203" pitchFamily="34" charset="77"/>
            </a:endParaRPr>
          </a:p>
          <a:p>
            <a:r>
              <a:rPr lang="en-GB" sz="2400" dirty="0">
                <a:latin typeface="Gill Sans MT" panose="020B0502020104020203" pitchFamily="34" charset="77"/>
              </a:rPr>
              <a:t>To make the shapes clear, draw onto another photo – a triangle for the </a:t>
            </a:r>
            <a:r>
              <a:rPr lang="en-GB" sz="2400" b="1" dirty="0">
                <a:latin typeface="Gill Sans MT" panose="020B0502020104020203" pitchFamily="34" charset="77"/>
              </a:rPr>
              <a:t>head, </a:t>
            </a:r>
            <a:r>
              <a:rPr lang="en-GB" sz="2400" dirty="0">
                <a:latin typeface="Gill Sans MT" panose="020B0502020104020203" pitchFamily="34" charset="77"/>
              </a:rPr>
              <a:t>a circle for the </a:t>
            </a:r>
            <a:r>
              <a:rPr lang="en-GB" sz="2400" b="1" dirty="0">
                <a:latin typeface="Gill Sans MT" panose="020B0502020104020203" pitchFamily="34" charset="77"/>
              </a:rPr>
              <a:t>thorax </a:t>
            </a:r>
            <a:r>
              <a:rPr lang="en-GB" sz="2400" dirty="0">
                <a:latin typeface="Gill Sans MT" panose="020B0502020104020203" pitchFamily="34" charset="77"/>
              </a:rPr>
              <a:t>and a parallelogram for the </a:t>
            </a:r>
            <a:r>
              <a:rPr lang="en-GB" sz="2400" b="1" dirty="0">
                <a:latin typeface="Gill Sans MT" panose="020B0502020104020203" pitchFamily="34" charset="77"/>
              </a:rPr>
              <a:t>abdomen.</a:t>
            </a:r>
            <a:endParaRPr lang="en-GB" sz="2400" dirty="0">
              <a:latin typeface="Gill Sans MT" panose="020B0502020104020203" pitchFamily="34" charset="77"/>
            </a:endParaRPr>
          </a:p>
        </p:txBody>
      </p:sp>
      <p:sp>
        <p:nvSpPr>
          <p:cNvPr id="3" name="TextBox 2"/>
          <p:cNvSpPr txBox="1"/>
          <p:nvPr/>
        </p:nvSpPr>
        <p:spPr>
          <a:xfrm>
            <a:off x="611560" y="6108960"/>
            <a:ext cx="8136904" cy="230832"/>
          </a:xfrm>
          <a:prstGeom prst="rect">
            <a:avLst/>
          </a:prstGeom>
          <a:noFill/>
        </p:spPr>
        <p:txBody>
          <a:bodyPr wrap="square" rtlCol="0">
            <a:spAutoFit/>
          </a:bodyPr>
          <a:lstStyle/>
          <a:p>
            <a:r>
              <a:rPr lang="en-GB" sz="900"/>
              <a:t> photograph </a:t>
            </a:r>
            <a:r>
              <a:rPr lang="en-GB" sz="900" dirty="0"/>
              <a:t>-   https://image.shutterstock.com/image-photo/bee-isolated-on-white-600w-94154692.jpg</a:t>
            </a:r>
          </a:p>
        </p:txBody>
      </p:sp>
    </p:spTree>
    <p:extLst>
      <p:ext uri="{BB962C8B-B14F-4D97-AF65-F5344CB8AC3E}">
        <p14:creationId xmlns:p14="http://schemas.microsoft.com/office/powerpoint/2010/main" val="3760751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GB" sz="3600" dirty="0">
                <a:latin typeface="Gill Sans MT" panose="020B0502020104020203" pitchFamily="34" charset="77"/>
              </a:rPr>
              <a:t>Begin by drawing those key shapes onto your paper </a:t>
            </a:r>
            <a:r>
              <a:rPr lang="en-GB" sz="3600" b="1" dirty="0">
                <a:latin typeface="Gill Sans MT" panose="020B0502020104020203" pitchFamily="34" charset="77"/>
              </a:rPr>
              <a:t>GENTLY.</a:t>
            </a:r>
            <a:endParaRPr lang="en-GB" sz="3600" dirty="0">
              <a:latin typeface="Gill Sans MT" panose="020B0502020104020203" pitchFamily="34" charset="77"/>
            </a:endParaRPr>
          </a:p>
        </p:txBody>
      </p:sp>
      <p:pic>
        <p:nvPicPr>
          <p:cNvPr id="4" name="Content Placeholder 3"/>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brightnessContrast bright="-34000" contrast="67000"/>
                    </a14:imgEffect>
                  </a14:imgLayer>
                </a14:imgProps>
              </a:ext>
              <a:ext uri="{28A0092B-C50C-407E-A947-70E740481C1C}">
                <a14:useLocalDpi xmlns:a14="http://schemas.microsoft.com/office/drawing/2010/main" val="0"/>
              </a:ext>
            </a:extLst>
          </a:blip>
          <a:srcRect l="13759"/>
          <a:stretch/>
        </p:blipFill>
        <p:spPr>
          <a:xfrm rot="16200000">
            <a:off x="1310241" y="570078"/>
            <a:ext cx="2840569" cy="4525963"/>
          </a:xfrm>
          <a:ln>
            <a:solidFill>
              <a:schemeClr val="accent1"/>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984" y="3501008"/>
            <a:ext cx="4187957" cy="3140968"/>
          </a:xfrm>
          <a:prstGeom prst="rect">
            <a:avLst/>
          </a:prstGeom>
          <a:ln>
            <a:solidFill>
              <a:schemeClr val="accent1"/>
            </a:solidFill>
          </a:ln>
        </p:spPr>
      </p:pic>
      <p:sp>
        <p:nvSpPr>
          <p:cNvPr id="6" name="TextBox 5"/>
          <p:cNvSpPr txBox="1"/>
          <p:nvPr/>
        </p:nvSpPr>
        <p:spPr>
          <a:xfrm>
            <a:off x="493231" y="4509120"/>
            <a:ext cx="3816424" cy="1938992"/>
          </a:xfrm>
          <a:prstGeom prst="rect">
            <a:avLst/>
          </a:prstGeom>
          <a:noFill/>
        </p:spPr>
        <p:txBody>
          <a:bodyPr wrap="square" rtlCol="0">
            <a:spAutoFit/>
          </a:bodyPr>
          <a:lstStyle/>
          <a:p>
            <a:r>
              <a:rPr lang="en-GB" sz="2400" dirty="0">
                <a:latin typeface="Gill Sans MT" panose="020B0502020104020203" pitchFamily="34" charset="77"/>
              </a:rPr>
              <a:t>To draw gently your pencil grip is important.</a:t>
            </a:r>
          </a:p>
          <a:p>
            <a:r>
              <a:rPr lang="en-GB" sz="2400" dirty="0">
                <a:latin typeface="Gill Sans MT" panose="020B0502020104020203" pitchFamily="34" charset="77"/>
              </a:rPr>
              <a:t>Hold the pencil about 50cms back from the point and use a very light or soft grip.</a:t>
            </a:r>
          </a:p>
        </p:txBody>
      </p:sp>
    </p:spTree>
    <p:extLst>
      <p:ext uri="{BB962C8B-B14F-4D97-AF65-F5344CB8AC3E}">
        <p14:creationId xmlns:p14="http://schemas.microsoft.com/office/powerpoint/2010/main" val="1130050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 y="0"/>
            <a:ext cx="8229600" cy="850106"/>
          </a:xfrm>
        </p:spPr>
        <p:txBody>
          <a:bodyPr>
            <a:normAutofit/>
          </a:bodyPr>
          <a:lstStyle/>
          <a:p>
            <a:r>
              <a:rPr lang="en-GB" sz="3600" dirty="0">
                <a:latin typeface="Gill Sans MT" panose="020B0502020104020203" pitchFamily="34" charset="77"/>
              </a:rPr>
              <a:t>Then look at some of the other lines.</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054"/>
          <a:stretch/>
        </p:blipFill>
        <p:spPr>
          <a:xfrm>
            <a:off x="395536" y="820544"/>
            <a:ext cx="4212468" cy="3603098"/>
          </a:xfrm>
        </p:spPr>
      </p:pic>
      <p:pic>
        <p:nvPicPr>
          <p:cNvPr id="5" name="Picture 4"/>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34000" contrast="67000"/>
                    </a14:imgEffect>
                  </a14:imgLayer>
                </a14:imgProps>
              </a:ext>
              <a:ext uri="{28A0092B-C50C-407E-A947-70E740481C1C}">
                <a14:useLocalDpi xmlns:a14="http://schemas.microsoft.com/office/drawing/2010/main" val="0"/>
              </a:ext>
            </a:extLst>
          </a:blip>
          <a:srcRect l="7217" t="6426" r="4003" b="8252"/>
          <a:stretch/>
        </p:blipFill>
        <p:spPr>
          <a:xfrm rot="16200000">
            <a:off x="4912918" y="1362117"/>
            <a:ext cx="3469854" cy="4582199"/>
          </a:xfrm>
          <a:prstGeom prst="rect">
            <a:avLst/>
          </a:prstGeom>
          <a:ln>
            <a:solidFill>
              <a:schemeClr val="accent1"/>
            </a:solidFill>
          </a:ln>
        </p:spPr>
      </p:pic>
      <p:sp>
        <p:nvSpPr>
          <p:cNvPr id="6" name="TextBox 5"/>
          <p:cNvSpPr txBox="1"/>
          <p:nvPr/>
        </p:nvSpPr>
        <p:spPr>
          <a:xfrm>
            <a:off x="683568" y="5517232"/>
            <a:ext cx="7848872" cy="830997"/>
          </a:xfrm>
          <a:prstGeom prst="rect">
            <a:avLst/>
          </a:prstGeom>
          <a:noFill/>
        </p:spPr>
        <p:txBody>
          <a:bodyPr wrap="square" rtlCol="0">
            <a:spAutoFit/>
          </a:bodyPr>
          <a:lstStyle/>
          <a:p>
            <a:r>
              <a:rPr lang="en-GB" sz="2400" dirty="0">
                <a:latin typeface="Gill Sans MT" panose="020B0502020104020203" pitchFamily="34" charset="77"/>
              </a:rPr>
              <a:t>For the bee you might want to choose the wings and the legs as the next most important lines.</a:t>
            </a:r>
          </a:p>
        </p:txBody>
      </p:sp>
    </p:spTree>
    <p:extLst>
      <p:ext uri="{BB962C8B-B14F-4D97-AF65-F5344CB8AC3E}">
        <p14:creationId xmlns:p14="http://schemas.microsoft.com/office/powerpoint/2010/main" val="939751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02234"/>
          </a:xfrm>
        </p:spPr>
        <p:txBody>
          <a:bodyPr>
            <a:normAutofit fontScale="90000"/>
          </a:bodyPr>
          <a:lstStyle/>
          <a:p>
            <a:pPr algn="l"/>
            <a:r>
              <a:rPr lang="en-GB" sz="3600" dirty="0">
                <a:latin typeface="Gill Sans MT" panose="020B0502020104020203" pitchFamily="34" charset="77"/>
              </a:rPr>
              <a:t>The next step is to round off those shapes – keep looking at your subject (in this case the bee), to make the shapes more like the ones you are looking at.</a:t>
            </a:r>
          </a:p>
        </p:txBody>
      </p:sp>
      <p:pic>
        <p:nvPicPr>
          <p:cNvPr id="4" name="Content Placeholder 3"/>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brightnessContrast bright="-34000" contrast="67000"/>
                    </a14:imgEffect>
                  </a14:imgLayer>
                </a14:imgProps>
              </a:ext>
              <a:ext uri="{28A0092B-C50C-407E-A947-70E740481C1C}">
                <a14:useLocalDpi xmlns:a14="http://schemas.microsoft.com/office/drawing/2010/main" val="0"/>
              </a:ext>
            </a:extLst>
          </a:blip>
          <a:srcRect l="8741" t="14210" r="11474" b="7775"/>
          <a:stretch/>
        </p:blipFill>
        <p:spPr>
          <a:xfrm rot="5400000">
            <a:off x="2446705" y="1521847"/>
            <a:ext cx="4394606" cy="5904656"/>
          </a:xfrm>
          <a:ln>
            <a:solidFill>
              <a:schemeClr val="accent1"/>
            </a:solidFill>
          </a:ln>
        </p:spPr>
      </p:pic>
    </p:spTree>
    <p:extLst>
      <p:ext uri="{BB962C8B-B14F-4D97-AF65-F5344CB8AC3E}">
        <p14:creationId xmlns:p14="http://schemas.microsoft.com/office/powerpoint/2010/main" val="549570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fontScale="90000"/>
          </a:bodyPr>
          <a:lstStyle/>
          <a:p>
            <a:r>
              <a:rPr lang="en-GB" sz="3600" dirty="0">
                <a:latin typeface="Gill Sans MT" panose="020B0502020104020203" pitchFamily="34" charset="77"/>
              </a:rPr>
              <a:t>Pressing on a little harder you can start adding more of the other lines that make up the shape.</a:t>
            </a:r>
          </a:p>
        </p:txBody>
      </p:sp>
      <p:pic>
        <p:nvPicPr>
          <p:cNvPr id="4" name="Content Placeholder 3"/>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brightnessContrast bright="-22000" contrast="24000"/>
                    </a14:imgEffect>
                  </a14:imgLayer>
                </a14:imgProps>
              </a:ext>
              <a:ext uri="{28A0092B-C50C-407E-A947-70E740481C1C}">
                <a14:useLocalDpi xmlns:a14="http://schemas.microsoft.com/office/drawing/2010/main" val="0"/>
              </a:ext>
            </a:extLst>
          </a:blip>
          <a:srcRect l="9687" t="13879" r="9972" b="7450"/>
          <a:stretch/>
        </p:blipFill>
        <p:spPr>
          <a:xfrm rot="5400000">
            <a:off x="2450654" y="365770"/>
            <a:ext cx="4392839" cy="5910788"/>
          </a:xfrm>
          <a:ln>
            <a:solidFill>
              <a:schemeClr val="accent1"/>
            </a:solidFill>
          </a:ln>
        </p:spPr>
      </p:pic>
      <p:sp>
        <p:nvSpPr>
          <p:cNvPr id="5" name="TextBox 4"/>
          <p:cNvSpPr txBox="1"/>
          <p:nvPr/>
        </p:nvSpPr>
        <p:spPr>
          <a:xfrm>
            <a:off x="462896" y="5877272"/>
            <a:ext cx="8208912" cy="461665"/>
          </a:xfrm>
          <a:prstGeom prst="rect">
            <a:avLst/>
          </a:prstGeom>
          <a:noFill/>
        </p:spPr>
        <p:txBody>
          <a:bodyPr wrap="square" rtlCol="0">
            <a:spAutoFit/>
          </a:bodyPr>
          <a:lstStyle/>
          <a:p>
            <a:r>
              <a:rPr lang="en-GB" sz="2400" dirty="0">
                <a:latin typeface="Gill Sans MT" panose="020B0502020104020203" pitchFamily="34" charset="77"/>
              </a:rPr>
              <a:t>Add the eye, the bands on the abdomen and some hairy bits.</a:t>
            </a:r>
          </a:p>
        </p:txBody>
      </p:sp>
      <p:pic>
        <p:nvPicPr>
          <p:cNvPr id="6" name="Content Placeholder 3"/>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2000" contrast="24000"/>
                    </a14:imgEffect>
                  </a14:imgLayer>
                </a14:imgProps>
              </a:ext>
              <a:ext uri="{28A0092B-C50C-407E-A947-70E740481C1C}">
                <a14:useLocalDpi xmlns:a14="http://schemas.microsoft.com/office/drawing/2010/main" val="0"/>
              </a:ext>
            </a:extLst>
          </a:blip>
          <a:srcRect l="9687" t="13879" r="9972" b="7450"/>
          <a:stretch/>
        </p:blipFill>
        <p:spPr>
          <a:xfrm rot="5400000">
            <a:off x="2447588" y="437427"/>
            <a:ext cx="4392839" cy="5910788"/>
          </a:xfrm>
          <a:prstGeom prst="rect">
            <a:avLst/>
          </a:prstGeom>
          <a:ln>
            <a:solidFill>
              <a:schemeClr val="accent1"/>
            </a:solidFill>
          </a:ln>
        </p:spPr>
      </p:pic>
    </p:spTree>
    <p:extLst>
      <p:ext uri="{BB962C8B-B14F-4D97-AF65-F5344CB8AC3E}">
        <p14:creationId xmlns:p14="http://schemas.microsoft.com/office/powerpoint/2010/main" val="1437217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4474840" cy="850106"/>
          </a:xfrm>
        </p:spPr>
        <p:txBody>
          <a:bodyPr>
            <a:normAutofit fontScale="90000"/>
          </a:bodyPr>
          <a:lstStyle/>
          <a:p>
            <a:r>
              <a:rPr lang="en-GB" sz="3600" dirty="0">
                <a:latin typeface="Gill Sans MT" panose="020B0502020104020203" pitchFamily="34" charset="77"/>
              </a:rPr>
              <a:t>Adding more information</a:t>
            </a:r>
          </a:p>
        </p:txBody>
      </p:sp>
      <p:pic>
        <p:nvPicPr>
          <p:cNvPr id="4" name="Content Placeholder 3"/>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brightnessContrast bright="-18000" contrast="20000"/>
                    </a14:imgEffect>
                  </a14:imgLayer>
                </a14:imgProps>
              </a:ext>
              <a:ext uri="{28A0092B-C50C-407E-A947-70E740481C1C}">
                <a14:useLocalDpi xmlns:a14="http://schemas.microsoft.com/office/drawing/2010/main" val="0"/>
              </a:ext>
            </a:extLst>
          </a:blip>
          <a:srcRect l="13757" t="6838" r="5481" b="10511"/>
          <a:stretch/>
        </p:blipFill>
        <p:spPr>
          <a:xfrm rot="16200000">
            <a:off x="2607686" y="1824280"/>
            <a:ext cx="4000636" cy="5625901"/>
          </a:xfrm>
          <a:ln>
            <a:solidFill>
              <a:schemeClr val="accent1"/>
            </a:solidFill>
          </a:ln>
        </p:spPr>
      </p:pic>
      <p:sp>
        <p:nvSpPr>
          <p:cNvPr id="5" name="TextBox 4"/>
          <p:cNvSpPr txBox="1"/>
          <p:nvPr/>
        </p:nvSpPr>
        <p:spPr>
          <a:xfrm>
            <a:off x="395536" y="692696"/>
            <a:ext cx="8424936" cy="2031325"/>
          </a:xfrm>
          <a:prstGeom prst="rect">
            <a:avLst/>
          </a:prstGeom>
          <a:noFill/>
        </p:spPr>
        <p:txBody>
          <a:bodyPr wrap="square" rtlCol="0">
            <a:spAutoFit/>
          </a:bodyPr>
          <a:lstStyle/>
          <a:p>
            <a:r>
              <a:rPr lang="en-GB" dirty="0">
                <a:latin typeface="Gill Sans MT" panose="020B0502020104020203" pitchFamily="34" charset="77"/>
              </a:rPr>
              <a:t>At each step, start again. In this case working from the head through the thorax to the tip of the abdomen.</a:t>
            </a:r>
          </a:p>
          <a:p>
            <a:r>
              <a:rPr lang="en-GB" dirty="0">
                <a:latin typeface="Gill Sans MT" panose="020B0502020104020203" pitchFamily="34" charset="77"/>
              </a:rPr>
              <a:t>This time add a little more detail and some dark areas.</a:t>
            </a:r>
          </a:p>
          <a:p>
            <a:endParaRPr lang="en-GB" dirty="0"/>
          </a:p>
          <a:p>
            <a:r>
              <a:rPr lang="en-GB" b="1" dirty="0">
                <a:latin typeface="Gill Sans MT" panose="020B0502020104020203" pitchFamily="34" charset="77"/>
              </a:rPr>
              <a:t>IT IS VERY IMPORTANT TO KEEP LOOKING AT YOUR SUBJECT.  </a:t>
            </a:r>
            <a:r>
              <a:rPr lang="en-GB" dirty="0">
                <a:latin typeface="Gill Sans MT" panose="020B0502020104020203" pitchFamily="34" charset="77"/>
              </a:rPr>
              <a:t>This time you can see that the base of the wing needed to be moved forward and the bands on the abdomen altered.</a:t>
            </a:r>
          </a:p>
        </p:txBody>
      </p:sp>
    </p:spTree>
    <p:extLst>
      <p:ext uri="{BB962C8B-B14F-4D97-AF65-F5344CB8AC3E}">
        <p14:creationId xmlns:p14="http://schemas.microsoft.com/office/powerpoint/2010/main" val="3021049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593</Words>
  <Application>Microsoft Macintosh PowerPoint</Application>
  <PresentationFormat>On-screen Show (4:3)</PresentationFormat>
  <Paragraphs>46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Gill Sans MT</vt:lpstr>
      <vt:lpstr>Office Theme</vt:lpstr>
      <vt:lpstr>BUILDING A DRAWING STEP BY STEP</vt:lpstr>
      <vt:lpstr>Demonstration – Drawing a bee</vt:lpstr>
      <vt:lpstr>To start your drawing you will need:</vt:lpstr>
      <vt:lpstr>Look closely at your object and identify the most important shapes</vt:lpstr>
      <vt:lpstr>Begin by drawing those key shapes onto your paper GENTLY.</vt:lpstr>
      <vt:lpstr>Then look at some of the other lines.</vt:lpstr>
      <vt:lpstr>The next step is to round off those shapes – keep looking at your subject (in this case the bee), to make the shapes more like the ones you are looking at.</vt:lpstr>
      <vt:lpstr>Pressing on a little harder you can start adding more of the other lines that make up the shape.</vt:lpstr>
      <vt:lpstr>Adding more information</vt:lpstr>
      <vt:lpstr>Going through the whole drawing again adding more detail and gradually increasing pencil pressure in the dark areas.</vt:lpstr>
      <vt:lpstr>One more time -</vt:lpstr>
      <vt:lpstr>Using an eraser?</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DRAWING STEP BY STEP</dc:title>
  <dc:creator>X220</dc:creator>
  <cp:lastModifiedBy>Sabina Noble</cp:lastModifiedBy>
  <cp:revision>21</cp:revision>
  <dcterms:created xsi:type="dcterms:W3CDTF">2020-11-10T12:45:37Z</dcterms:created>
  <dcterms:modified xsi:type="dcterms:W3CDTF">2020-11-24T17:37:35Z</dcterms:modified>
</cp:coreProperties>
</file>